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92" r:id="rId3"/>
    <p:sldId id="294" r:id="rId4"/>
    <p:sldId id="290" r:id="rId5"/>
    <p:sldId id="291" r:id="rId6"/>
    <p:sldId id="264" r:id="rId7"/>
    <p:sldId id="273" r:id="rId8"/>
    <p:sldId id="274" r:id="rId9"/>
    <p:sldId id="268" r:id="rId10"/>
    <p:sldId id="269" r:id="rId11"/>
    <p:sldId id="272" r:id="rId12"/>
    <p:sldId id="276" r:id="rId13"/>
    <p:sldId id="280" r:id="rId14"/>
    <p:sldId id="277" r:id="rId15"/>
    <p:sldId id="278" r:id="rId16"/>
    <p:sldId id="295" r:id="rId17"/>
    <p:sldId id="265" r:id="rId18"/>
    <p:sldId id="266" r:id="rId19"/>
    <p:sldId id="286" r:id="rId20"/>
    <p:sldId id="297" r:id="rId21"/>
    <p:sldId id="283" r:id="rId22"/>
    <p:sldId id="284" r:id="rId23"/>
    <p:sldId id="285" r:id="rId24"/>
    <p:sldId id="287" r:id="rId25"/>
    <p:sldId id="288" r:id="rId26"/>
    <p:sldId id="296" r:id="rId27"/>
    <p:sldId id="322" r:id="rId28"/>
    <p:sldId id="321" r:id="rId29"/>
    <p:sldId id="323" r:id="rId30"/>
    <p:sldId id="28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-2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4DBCA-C921-4BFC-84A6-5E8AA0028093}" type="datetimeFigureOut">
              <a:rPr lang="zh-CN" altLang="en-US" smtClean="0"/>
              <a:t>2016-3-10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257C3-3101-4131-BB26-CC8E66BF14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10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801" y="187846"/>
            <a:ext cx="1674894" cy="16748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649" y="2160588"/>
            <a:ext cx="3878038" cy="388077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2056" y="162989"/>
            <a:ext cx="1627537" cy="1627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汉语进修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学院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迎新会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600" dirty="0" smtClean="0"/>
              <a:t>2016</a:t>
            </a:r>
            <a:r>
              <a:rPr lang="zh-CN" altLang="en-US" sz="3600" dirty="0" smtClean="0"/>
              <a:t>年</a:t>
            </a:r>
            <a:r>
              <a:rPr lang="en-US" altLang="zh-CN" sz="3600" dirty="0" smtClean="0"/>
              <a:t>3</a:t>
            </a:r>
            <a:r>
              <a:rPr lang="zh-CN" altLang="en-US" sz="3600" dirty="0" smtClean="0"/>
              <a:t>月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146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学生\留学生\杂\非洲学生资料\非洲学生精选相片\0Q3U10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890"/>
            <a:ext cx="10074165" cy="671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21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学生\留学生\杂\非洲学生资料\非洲学生精选相片\DSC_16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2890"/>
            <a:ext cx="10123104" cy="673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28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学生\留学生\杂\非洲学生资料\非洲学生精选相片\IMG_15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1380"/>
            <a:ext cx="10089931" cy="67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982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LL\Desktop\元旦晚会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4497"/>
            <a:ext cx="10188427" cy="635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460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DELL\Desktop\IMG_9787_meitu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011180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456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招生图片\文体活动\DSC053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30632"/>
            <a:ext cx="10089931" cy="672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92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人民日报海外版-人民网_meitu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3752" y="6643"/>
            <a:ext cx="5376041" cy="685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68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507067" y="2428475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sz="6000" b="1" dirty="0" smtClean="0">
                <a:solidFill>
                  <a:schemeClr val="accent1">
                    <a:lumMod val="50000"/>
                  </a:schemeClr>
                </a:solidFill>
              </a:rPr>
              <a:t>学院办公室</a:t>
            </a:r>
            <a:endParaRPr lang="zh-CN" alt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270123"/>
              </p:ext>
            </p:extLst>
          </p:nvPr>
        </p:nvGraphicFramePr>
        <p:xfrm>
          <a:off x="299546" y="1697127"/>
          <a:ext cx="10105696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702"/>
                <a:gridCol w="1251758"/>
                <a:gridCol w="2484828"/>
                <a:gridCol w="4130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办公室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地点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电话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工作</a:t>
                      </a:r>
                      <a:endParaRPr lang="zh-CN" alt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留学生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dirty="0" smtClean="0"/>
                        <a:t>911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dirty="0" smtClean="0"/>
                        <a:t>82303273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签证、应急等</a:t>
                      </a:r>
                      <a:endParaRPr lang="zh-CN" alt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教务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dirty="0" smtClean="0"/>
                        <a:t>921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dirty="0" smtClean="0"/>
                        <a:t>82303402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换课、教材等</a:t>
                      </a:r>
                      <a:endParaRPr lang="zh-CN" alt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初级系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dirty="0" smtClean="0"/>
                        <a:t>913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dirty="0" smtClean="0"/>
                        <a:t>82303408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初级系事务</a:t>
                      </a:r>
                      <a:endParaRPr lang="zh-CN" alt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中高级系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dirty="0" smtClean="0"/>
                        <a:t>912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dirty="0" smtClean="0"/>
                        <a:t>82303047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4000" dirty="0" smtClean="0"/>
                        <a:t>中高级系事务</a:t>
                      </a:r>
                      <a:endParaRPr lang="zh-CN" alt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8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507067" y="2428475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sz="6000" b="1" dirty="0" smtClean="0">
                <a:solidFill>
                  <a:schemeClr val="accent1">
                    <a:lumMod val="50000"/>
                  </a:schemeClr>
                </a:solidFill>
              </a:rPr>
              <a:t>学院主要的管理规定</a:t>
            </a:r>
            <a:endParaRPr lang="zh-CN" alt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院徽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047" y="0"/>
            <a:ext cx="6858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9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学生手册-封面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545" y="-51400"/>
            <a:ext cx="4855779" cy="685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511181"/>
              </p:ext>
            </p:extLst>
          </p:nvPr>
        </p:nvGraphicFramePr>
        <p:xfrm>
          <a:off x="189186" y="3131955"/>
          <a:ext cx="10089932" cy="2810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5544"/>
                <a:gridCol w="1876097"/>
                <a:gridCol w="1744683"/>
                <a:gridCol w="1940930"/>
                <a:gridCol w="1942678"/>
              </a:tblGrid>
              <a:tr h="1405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800" kern="100" dirty="0">
                          <a:effectLst/>
                        </a:rPr>
                        <a:t>周课时</a:t>
                      </a:r>
                      <a:endParaRPr lang="zh-CN" sz="4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kern="100" dirty="0">
                          <a:effectLst/>
                        </a:rPr>
                        <a:t>10</a:t>
                      </a:r>
                      <a:r>
                        <a:rPr lang="zh-CN" sz="4800" kern="100" dirty="0">
                          <a:effectLst/>
                        </a:rPr>
                        <a:t>节</a:t>
                      </a:r>
                      <a:endParaRPr lang="zh-CN" sz="4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kern="100" dirty="0">
                          <a:effectLst/>
                        </a:rPr>
                        <a:t>6</a:t>
                      </a:r>
                      <a:r>
                        <a:rPr lang="zh-CN" sz="4800" kern="100" dirty="0">
                          <a:effectLst/>
                        </a:rPr>
                        <a:t>节</a:t>
                      </a:r>
                      <a:endParaRPr lang="zh-CN" sz="4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kern="100" dirty="0">
                          <a:effectLst/>
                        </a:rPr>
                        <a:t>4</a:t>
                      </a:r>
                      <a:r>
                        <a:rPr lang="zh-CN" sz="4800" kern="100" dirty="0">
                          <a:effectLst/>
                        </a:rPr>
                        <a:t>节</a:t>
                      </a:r>
                      <a:endParaRPr lang="zh-CN" sz="4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kern="100">
                          <a:effectLst/>
                        </a:rPr>
                        <a:t>2</a:t>
                      </a:r>
                      <a:r>
                        <a:rPr lang="zh-CN" sz="4800" kern="100">
                          <a:effectLst/>
                        </a:rPr>
                        <a:t>节</a:t>
                      </a:r>
                      <a:endParaRPr lang="zh-CN" sz="4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05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4800" kern="100">
                          <a:effectLst/>
                        </a:rPr>
                        <a:t>取消节数</a:t>
                      </a:r>
                      <a:endParaRPr lang="zh-CN" sz="4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kern="100">
                          <a:effectLst/>
                        </a:rPr>
                        <a:t>54</a:t>
                      </a:r>
                      <a:r>
                        <a:rPr lang="zh-CN" sz="4800" kern="100">
                          <a:effectLst/>
                        </a:rPr>
                        <a:t>节</a:t>
                      </a:r>
                      <a:endParaRPr lang="zh-CN" sz="4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kern="100">
                          <a:effectLst/>
                        </a:rPr>
                        <a:t>33</a:t>
                      </a:r>
                      <a:r>
                        <a:rPr lang="zh-CN" sz="4800" kern="100">
                          <a:effectLst/>
                        </a:rPr>
                        <a:t>节</a:t>
                      </a:r>
                      <a:endParaRPr lang="zh-CN" sz="4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kern="100" dirty="0">
                          <a:effectLst/>
                        </a:rPr>
                        <a:t>22</a:t>
                      </a:r>
                      <a:r>
                        <a:rPr lang="zh-CN" sz="4800" kern="100" dirty="0">
                          <a:effectLst/>
                        </a:rPr>
                        <a:t>节</a:t>
                      </a:r>
                      <a:endParaRPr lang="zh-CN" sz="4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kern="100" dirty="0">
                          <a:effectLst/>
                        </a:rPr>
                        <a:t>11</a:t>
                      </a:r>
                      <a:r>
                        <a:rPr lang="zh-CN" sz="4800" kern="100" dirty="0">
                          <a:effectLst/>
                        </a:rPr>
                        <a:t>节</a:t>
                      </a:r>
                      <a:endParaRPr lang="zh-CN" sz="4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19297" y="788276"/>
            <a:ext cx="3263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accent1">
                    <a:lumMod val="50000"/>
                  </a:schemeClr>
                </a:solidFill>
              </a:rPr>
              <a:t>考勤</a:t>
            </a:r>
            <a:endParaRPr lang="zh-CN" alt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9186" y="1840690"/>
            <a:ext cx="99322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/>
              <a:t>必修课缺课达到下表规定的节数（含病、事假），取消考试该门课程的考试资格。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261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8731" y="2648635"/>
            <a:ext cx="99322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Ø"/>
            </a:pPr>
            <a:r>
              <a:rPr lang="zh-CN" altLang="zh-CN" sz="4800" dirty="0"/>
              <a:t>同课型</a:t>
            </a:r>
            <a:r>
              <a:rPr lang="zh-CN" altLang="zh-CN" sz="4800" b="1" dirty="0"/>
              <a:t>平行班</a:t>
            </a:r>
            <a:r>
              <a:rPr lang="zh-CN" altLang="zh-CN" sz="4800" dirty="0"/>
              <a:t>不可调班，同课型</a:t>
            </a:r>
            <a:r>
              <a:rPr lang="zh-CN" altLang="zh-CN" sz="4800" b="1" dirty="0"/>
              <a:t>非平行班</a:t>
            </a:r>
            <a:r>
              <a:rPr lang="zh-CN" altLang="zh-CN" sz="4800" dirty="0"/>
              <a:t>可以调班。</a:t>
            </a:r>
          </a:p>
          <a:p>
            <a:pPr marL="685800" lvl="0" indent="-685800">
              <a:buFont typeface="Wingdings" panose="05000000000000000000" pitchFamily="2" charset="2"/>
              <a:buChar char="Ø"/>
            </a:pPr>
            <a:r>
              <a:rPr lang="zh-CN" altLang="zh-CN" sz="4800" dirty="0"/>
              <a:t>必修课自学校开课之日起</a:t>
            </a:r>
            <a:r>
              <a:rPr lang="zh-CN" altLang="zh-CN" sz="4800" b="1" dirty="0"/>
              <a:t>两周内</a:t>
            </a:r>
            <a:r>
              <a:rPr lang="zh-CN" altLang="zh-CN" sz="4800" dirty="0"/>
              <a:t>可以调班。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19297" y="788276"/>
            <a:ext cx="3263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accent1">
                    <a:lumMod val="50000"/>
                  </a:schemeClr>
                </a:solidFill>
              </a:rPr>
              <a:t>调班</a:t>
            </a:r>
            <a:endParaRPr lang="zh-CN" alt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64435"/>
            <a:ext cx="101687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anose="05000000000000000000" pitchFamily="2" charset="2"/>
              <a:buChar char="Ø"/>
            </a:pPr>
            <a:r>
              <a:rPr lang="zh-CN" altLang="zh-CN" sz="4400" dirty="0"/>
              <a:t>选修课自学校开课之日起</a:t>
            </a:r>
            <a:r>
              <a:rPr lang="zh-CN" altLang="zh-CN" sz="4400" b="1" dirty="0"/>
              <a:t>两周内</a:t>
            </a:r>
            <a:r>
              <a:rPr lang="zh-CN" altLang="zh-CN" sz="4400" dirty="0"/>
              <a:t>可以换课或退课。换课或退课时，持听课证及教材到院教务办公室办理手续。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zh-CN" altLang="zh-CN" sz="4400" dirty="0"/>
              <a:t>学生可以在全院范围内所有的选修课中进行选择。跨层次下选限</a:t>
            </a:r>
            <a:r>
              <a:rPr lang="en-US" altLang="zh-CN" sz="4400" dirty="0"/>
              <a:t>1</a:t>
            </a:r>
            <a:r>
              <a:rPr lang="zh-CN" altLang="zh-CN" sz="4400" dirty="0"/>
              <a:t>门课；跨层级上选不限。</a:t>
            </a:r>
            <a:endParaRPr lang="zh-CN" alt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799490" y="472966"/>
            <a:ext cx="4635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accent1">
                    <a:lumMod val="50000"/>
                  </a:schemeClr>
                </a:solidFill>
              </a:rPr>
              <a:t>换课、退课</a:t>
            </a:r>
            <a:endParaRPr lang="zh-CN" alt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64435"/>
            <a:ext cx="101687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zh-CN" altLang="zh-CN" sz="4800" dirty="0"/>
              <a:t>无跳级资格考试。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zh-CN" sz="4800" dirty="0"/>
              <a:t>老生在新学期报到时可向院教务办公室提出跳级申请</a:t>
            </a:r>
            <a:r>
              <a:rPr lang="zh-CN" altLang="zh-CN" sz="4800" dirty="0" smtClean="0"/>
              <a:t>。</a:t>
            </a:r>
            <a:endParaRPr lang="zh-CN" alt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177862" y="472966"/>
            <a:ext cx="4209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accent1">
                    <a:lumMod val="50000"/>
                  </a:schemeClr>
                </a:solidFill>
              </a:rPr>
              <a:t>跳级</a:t>
            </a:r>
            <a:endParaRPr lang="zh-CN" alt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59483"/>
            <a:ext cx="105944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zh-CN" altLang="zh-CN" sz="3000" dirty="0"/>
              <a:t>必修课学期成绩：</a:t>
            </a:r>
          </a:p>
          <a:p>
            <a:r>
              <a:rPr lang="zh-CN" altLang="en-US" sz="3000" dirty="0" smtClean="0"/>
              <a:t>    初级：</a:t>
            </a:r>
            <a:r>
              <a:rPr lang="zh-CN" altLang="zh-CN" sz="3000" dirty="0" smtClean="0"/>
              <a:t>平时</a:t>
            </a:r>
            <a:r>
              <a:rPr lang="zh-CN" altLang="zh-CN" sz="3000" dirty="0"/>
              <a:t>成绩（</a:t>
            </a:r>
            <a:r>
              <a:rPr lang="en-US" altLang="zh-CN" sz="3000" dirty="0"/>
              <a:t>30%</a:t>
            </a:r>
            <a:r>
              <a:rPr lang="zh-CN" altLang="zh-CN" sz="3000" dirty="0"/>
              <a:t>）</a:t>
            </a:r>
            <a:r>
              <a:rPr lang="en-US" altLang="zh-CN" sz="3000" dirty="0"/>
              <a:t>+ </a:t>
            </a:r>
            <a:r>
              <a:rPr lang="zh-CN" altLang="zh-CN" sz="3000" dirty="0"/>
              <a:t>期中考试（</a:t>
            </a:r>
            <a:r>
              <a:rPr lang="en-US" altLang="zh-CN" sz="3000" dirty="0"/>
              <a:t>30%</a:t>
            </a:r>
            <a:r>
              <a:rPr lang="zh-CN" altLang="zh-CN" sz="3000" dirty="0"/>
              <a:t>）</a:t>
            </a:r>
            <a:r>
              <a:rPr lang="en-US" altLang="zh-CN" sz="3000" dirty="0"/>
              <a:t>+ </a:t>
            </a:r>
            <a:r>
              <a:rPr lang="zh-CN" altLang="zh-CN" sz="3000" dirty="0"/>
              <a:t>期末考试（</a:t>
            </a:r>
            <a:r>
              <a:rPr lang="en-US" altLang="zh-CN" sz="3000" dirty="0"/>
              <a:t>40%</a:t>
            </a:r>
            <a:r>
              <a:rPr lang="zh-CN" altLang="zh-CN" sz="3000" dirty="0" smtClean="0"/>
              <a:t>）</a:t>
            </a:r>
            <a:endParaRPr lang="en-US" altLang="zh-CN" sz="3000" dirty="0" smtClean="0"/>
          </a:p>
          <a:p>
            <a:r>
              <a:rPr lang="zh-CN" altLang="en-US" sz="3000" dirty="0" smtClean="0"/>
              <a:t>    中高级：</a:t>
            </a:r>
            <a:r>
              <a:rPr lang="zh-CN" altLang="zh-CN" sz="3000" dirty="0"/>
              <a:t>平时成绩（</a:t>
            </a:r>
            <a:r>
              <a:rPr lang="en-US" altLang="zh-CN" sz="3000" dirty="0"/>
              <a:t>40%</a:t>
            </a:r>
            <a:r>
              <a:rPr lang="zh-CN" altLang="zh-CN" sz="3000" dirty="0"/>
              <a:t>）</a:t>
            </a:r>
            <a:r>
              <a:rPr lang="en-US" altLang="zh-CN" sz="3000" dirty="0"/>
              <a:t>+ </a:t>
            </a:r>
            <a:r>
              <a:rPr lang="zh-CN" altLang="zh-CN" sz="3000" dirty="0"/>
              <a:t>期末考试（</a:t>
            </a:r>
            <a:r>
              <a:rPr lang="en-US" altLang="zh-CN" sz="3000" dirty="0"/>
              <a:t>60%</a:t>
            </a:r>
            <a:r>
              <a:rPr lang="zh-CN" altLang="zh-CN" sz="3000" dirty="0" smtClean="0"/>
              <a:t>）</a:t>
            </a:r>
            <a:endParaRPr lang="zh-CN" altLang="zh-CN" sz="30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zh-CN" altLang="zh-CN" sz="3000" dirty="0"/>
              <a:t>选修课学期成绩：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000" dirty="0" smtClean="0"/>
              <a:t>所有层级：</a:t>
            </a:r>
            <a:r>
              <a:rPr lang="zh-CN" altLang="zh-CN" sz="3000" dirty="0" smtClean="0"/>
              <a:t>平时</a:t>
            </a:r>
            <a:r>
              <a:rPr lang="zh-CN" altLang="zh-CN" sz="3000" dirty="0"/>
              <a:t>成绩（</a:t>
            </a:r>
            <a:r>
              <a:rPr lang="en-US" altLang="zh-CN" sz="3000" dirty="0"/>
              <a:t>40%</a:t>
            </a:r>
            <a:r>
              <a:rPr lang="zh-CN" altLang="zh-CN" sz="3000" dirty="0"/>
              <a:t>）</a:t>
            </a:r>
            <a:r>
              <a:rPr lang="en-US" altLang="zh-CN" sz="3000" dirty="0"/>
              <a:t>+ </a:t>
            </a:r>
            <a:r>
              <a:rPr lang="zh-CN" altLang="zh-CN" sz="3000" dirty="0"/>
              <a:t>期末考试（</a:t>
            </a:r>
            <a:r>
              <a:rPr lang="en-US" altLang="zh-CN" sz="3000" dirty="0"/>
              <a:t>60%</a:t>
            </a:r>
            <a:r>
              <a:rPr lang="zh-CN" altLang="zh-CN" sz="3000" dirty="0" smtClean="0"/>
              <a:t>）</a:t>
            </a:r>
            <a:endParaRPr lang="en-US" altLang="zh-CN" sz="3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3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000" dirty="0" smtClean="0"/>
              <a:t>学期成绩不及格或因病缺考者可补考一次。取消考试资格者不得补考。</a:t>
            </a:r>
            <a:endParaRPr lang="en-US" altLang="zh-CN" sz="3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000" dirty="0" smtClean="0"/>
              <a:t>无故缺考者，该门课没有成绩，不得补考。</a:t>
            </a:r>
            <a:endParaRPr lang="zh-CN" altLang="zh-CN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3752194" y="472966"/>
            <a:ext cx="4635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accent1">
                    <a:lumMod val="50000"/>
                  </a:schemeClr>
                </a:solidFill>
              </a:rPr>
              <a:t>考试</a:t>
            </a:r>
            <a:endParaRPr lang="zh-CN" alt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北京语言大学汉语进修学院网站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37853"/>
            <a:ext cx="6905296" cy="54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8248" y="5927834"/>
            <a:ext cx="5281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http://hyjx.blcu.edu.cn/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101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507067" y="2428475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sz="6000" b="1" dirty="0" smtClean="0">
                <a:solidFill>
                  <a:schemeClr val="accent1">
                    <a:lumMod val="50000"/>
                  </a:schemeClr>
                </a:solidFill>
              </a:rPr>
              <a:t>学院中外学生会与社团</a:t>
            </a:r>
            <a:endParaRPr lang="zh-CN" alt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13073"/>
            <a:ext cx="994688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000" dirty="0" smtClean="0"/>
              <a:t>由学院的中国研究生、外国</a:t>
            </a:r>
            <a:r>
              <a:rPr lang="zh-CN" altLang="en-US" sz="3000" dirty="0" smtClean="0"/>
              <a:t>研究生、外国留学生组成</a:t>
            </a:r>
            <a:r>
              <a:rPr lang="zh-CN" altLang="en-US" sz="3000" dirty="0" smtClean="0"/>
              <a:t>。</a:t>
            </a:r>
            <a:endParaRPr lang="en-US" altLang="zh-CN" sz="3000" dirty="0" smtClean="0"/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000" dirty="0" smtClean="0"/>
              <a:t>组织学生的各种文体活动，如语伴俱乐部、郊游、歌手大赛、校际联谊、新年晚会、足球赛等。</a:t>
            </a:r>
            <a:endParaRPr lang="en-US" altLang="zh-CN" sz="3000" dirty="0" smtClean="0"/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000" dirty="0" smtClean="0"/>
              <a:t>组织学生兴趣社团，有书法社、舞蹈社、足球社、歌曲社、中华才艺社等。</a:t>
            </a:r>
            <a:endParaRPr lang="zh-CN" altLang="zh-CN" sz="3000" dirty="0"/>
          </a:p>
        </p:txBody>
      </p:sp>
    </p:spTree>
    <p:extLst>
      <p:ext uri="{BB962C8B-B14F-4D97-AF65-F5344CB8AC3E}">
        <p14:creationId xmlns:p14="http://schemas.microsoft.com/office/powerpoint/2010/main" val="18892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3" descr="QQ图片2016030119462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925" y="1498615"/>
            <a:ext cx="4252595" cy="4252595"/>
          </a:xfrm>
          <a:prstGeom prst="rect">
            <a:avLst/>
          </a:prstGeom>
        </p:spPr>
      </p:pic>
      <p:sp>
        <p:nvSpPr>
          <p:cNvPr id="5" name="文本框 8"/>
          <p:cNvSpPr txBox="1"/>
          <p:nvPr/>
        </p:nvSpPr>
        <p:spPr>
          <a:xfrm>
            <a:off x="1518920" y="5965841"/>
            <a:ext cx="292608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800">
                <a:solidFill>
                  <a:srgbClr val="336699"/>
                </a:solidFill>
              </a:rPr>
              <a:t>学生会</a:t>
            </a:r>
          </a:p>
        </p:txBody>
      </p:sp>
      <p:pic>
        <p:nvPicPr>
          <p:cNvPr id="6" name="图片 5" descr="_0)LI4_TQP3S{67YGHFGN3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898" y="1616926"/>
            <a:ext cx="4816441" cy="4023159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6852920" y="5965841"/>
            <a:ext cx="29260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400" b="1" dirty="0" smtClean="0">
                <a:solidFill>
                  <a:srgbClr val="336699"/>
                </a:solidFill>
              </a:rPr>
              <a:t>社团</a:t>
            </a:r>
            <a:endParaRPr lang="zh-CN" altLang="en-US" sz="2400" b="1" dirty="0">
              <a:solidFill>
                <a:srgbClr val="336699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373381" y="252336"/>
            <a:ext cx="8639236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      </a:t>
            </a: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</a:rPr>
              <a:t>如果你想加入，请扫描下面的二维码。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ELL\Desktop\简单样式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890"/>
            <a:ext cx="10154135" cy="671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5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507067" y="2428475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sz="6000" b="1" dirty="0" smtClean="0">
                <a:solidFill>
                  <a:schemeClr val="accent1">
                    <a:lumMod val="50000"/>
                  </a:schemeClr>
                </a:solidFill>
              </a:rPr>
              <a:t>祝大家在汉语进修学院</a:t>
            </a:r>
            <a:endParaRPr lang="en-US" altLang="zh-CN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zh-CN" altLang="en-US" sz="6000" b="1" dirty="0" smtClean="0">
                <a:solidFill>
                  <a:schemeClr val="accent1">
                    <a:lumMod val="50000"/>
                  </a:schemeClr>
                </a:solidFill>
              </a:rPr>
              <a:t>学习、生活愉快！</a:t>
            </a:r>
            <a:endParaRPr lang="zh-CN" alt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507067" y="2428475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sz="6000" b="1" dirty="0" smtClean="0">
                <a:solidFill>
                  <a:schemeClr val="accent1">
                    <a:lumMod val="50000"/>
                  </a:schemeClr>
                </a:solidFill>
              </a:rPr>
              <a:t>学院特点</a:t>
            </a:r>
            <a:endParaRPr lang="zh-CN" alt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8505" y="1087820"/>
            <a:ext cx="9428363" cy="43859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4400" dirty="0" smtClean="0">
                <a:latin typeface="+mn-ea"/>
                <a:ea typeface="+mn-ea"/>
              </a:rPr>
              <a:t>教学经验丰富的教师队伍。</a:t>
            </a:r>
            <a:endParaRPr lang="en-US" altLang="zh-CN" sz="4400" dirty="0" smtClean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400" dirty="0" smtClean="0">
                <a:latin typeface="+mn-ea"/>
                <a:ea typeface="+mn-ea"/>
              </a:rPr>
              <a:t>科学、系统的课程体系。</a:t>
            </a:r>
            <a:endParaRPr lang="en-US" altLang="zh-CN" sz="4400" dirty="0" smtClean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400" dirty="0" smtClean="0">
                <a:latin typeface="+mn-ea"/>
                <a:ea typeface="+mn-ea"/>
              </a:rPr>
              <a:t>人性化的教学管理体系。</a:t>
            </a:r>
            <a:endParaRPr lang="en-US" altLang="zh-CN" sz="4400" dirty="0" smtClean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400" dirty="0" smtClean="0">
                <a:latin typeface="+mn-ea"/>
                <a:ea typeface="+mn-ea"/>
              </a:rPr>
              <a:t>丰富的文体活动、语言实践活动。</a:t>
            </a:r>
            <a:endParaRPr lang="en-US" altLang="zh-CN" sz="4400" dirty="0" smtClean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400" dirty="0" smtClean="0">
                <a:latin typeface="+mn-ea"/>
                <a:ea typeface="+mn-ea"/>
              </a:rPr>
              <a:t>中外学生交流的氛围。</a:t>
            </a:r>
            <a:endParaRPr lang="en-US" altLang="zh-CN" sz="4400" dirty="0" smtClean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4400" dirty="0" smtClean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4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381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507067" y="2428475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sz="6000" b="1" dirty="0" smtClean="0">
                <a:solidFill>
                  <a:schemeClr val="accent1">
                    <a:lumMod val="50000"/>
                  </a:schemeClr>
                </a:solidFill>
              </a:rPr>
              <a:t>学院活动</a:t>
            </a:r>
            <a:endParaRPr lang="zh-CN" alt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G:\招生图片\文体活动\_DSC568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14826"/>
            <a:ext cx="10152992" cy="674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招生图片\语言实践\05 高级上3003班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062"/>
            <a:ext cx="9774621" cy="679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2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照片\0Q3U08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74166" cy="671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74231"/>
      </p:ext>
    </p:extLst>
  </p:cSld>
  <p:clrMapOvr>
    <a:masterClrMapping/>
  </p:clrMapOvr>
</p:sld>
</file>

<file path=ppt/theme/theme1.xml><?xml version="1.0" encoding="utf-8"?>
<a:theme xmlns:a="http://schemas.openxmlformats.org/drawingml/2006/main" name="平面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271</TotalTime>
  <Words>451</Words>
  <Application>Microsoft Office PowerPoint</Application>
  <PresentationFormat>自定义</PresentationFormat>
  <Paragraphs>71</Paragraphs>
  <Slides>30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平面</vt:lpstr>
      <vt:lpstr>汉语进修学院迎新会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如果你想加入，请扫描下面的二维码。</vt:lpstr>
      <vt:lpstr>PowerPoint 演示文稿</vt:lpstr>
    </vt:vector>
  </TitlesOfParts>
  <Company>Beijing Language and Culture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白浩</dc:creator>
  <cp:lastModifiedBy>王瑞烽</cp:lastModifiedBy>
  <cp:revision>58</cp:revision>
  <dcterms:created xsi:type="dcterms:W3CDTF">2015-12-15T01:46:24Z</dcterms:created>
  <dcterms:modified xsi:type="dcterms:W3CDTF">2016-03-10T06:49:08Z</dcterms:modified>
</cp:coreProperties>
</file>